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рокина Мария" initials="СМ" lastIdx="17" clrIdx="0">
    <p:extLst>
      <p:ext uri="{19B8F6BF-5375-455C-9EA6-DF929625EA0E}">
        <p15:presenceInfo xmlns:p15="http://schemas.microsoft.com/office/powerpoint/2012/main" userId="Сорокина Мария" providerId="None"/>
      </p:ext>
    </p:extLst>
  </p:cmAuthor>
  <p:cmAuthor id="2" name="Савельева Ольга" initials="СО" lastIdx="6" clrIdx="1">
    <p:extLst>
      <p:ext uri="{19B8F6BF-5375-455C-9EA6-DF929625EA0E}">
        <p15:presenceInfo xmlns:p15="http://schemas.microsoft.com/office/powerpoint/2012/main" userId="Савельева Ольг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FE8"/>
    <a:srgbClr val="CCD2DF"/>
    <a:srgbClr val="D9DEE7"/>
    <a:srgbClr val="E5E8EF"/>
    <a:srgbClr val="F2F3F9"/>
    <a:srgbClr val="F2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893FF-298F-4B15-82E7-A192DA9693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6FE75-4774-494B-9D96-21B80588D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0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11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5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62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5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8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2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8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9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2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6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9154471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Слайд think-cell" r:id="rId15" imgW="395" imgH="394" progId="TCLayout.ActiveDocument.1">
                  <p:embed/>
                </p:oleObj>
              </mc:Choice>
              <mc:Fallback>
                <p:oleObj name="Слайд think-cell" r:id="rId1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9EBF-3285-4752-A13B-443934A9C63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F29D-E980-4A61-AA20-0EB178D42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5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E46AE7C-559F-44E6-8FA9-D967377BDA96}"/>
              </a:ext>
            </a:extLst>
          </p:cNvPr>
          <p:cNvSpPr/>
          <p:nvPr/>
        </p:nvSpPr>
        <p:spPr>
          <a:xfrm>
            <a:off x="2780833" y="346077"/>
            <a:ext cx="4262905" cy="762001"/>
          </a:xfrm>
          <a:prstGeom prst="roundRect">
            <a:avLst>
              <a:gd name="adj" fmla="val 15417"/>
            </a:avLst>
          </a:prstGeom>
          <a:gradFill>
            <a:gsLst>
              <a:gs pos="0">
                <a:schemeClr val="accent1"/>
              </a:gs>
              <a:gs pos="100000">
                <a:srgbClr val="C80843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4" name="Виртуальная АТС — облачный сервис, поэтому не требует расходов…">
            <a:extLst>
              <a:ext uri="{FF2B5EF4-FFF2-40B4-BE49-F238E27FC236}">
                <a16:creationId xmlns:a16="http://schemas.microsoft.com/office/drawing/2014/main" id="{39727DAF-03B0-420E-8D10-67DD841062E8}"/>
              </a:ext>
            </a:extLst>
          </p:cNvPr>
          <p:cNvSpPr txBox="1"/>
          <p:nvPr/>
        </p:nvSpPr>
        <p:spPr>
          <a:xfrm>
            <a:off x="693738" y="408566"/>
            <a:ext cx="10790234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0611"/>
              </a:buClr>
              <a:buSzPts val="3200"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Black" panose="02000000000000000000" pitchFamily="2" charset="0"/>
                <a:ea typeface="MTS Sans Black" panose="02000000000000000000" pitchFamily="2" charset="0"/>
                <a:cs typeface="Helvetica Neue"/>
                <a:sym typeface="Arial"/>
              </a:rPr>
              <a:t>Тарифы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Black" panose="02000000000000000000" pitchFamily="2" charset="0"/>
                <a:ea typeface="MTS Sans Black" panose="02000000000000000000" pitchFamily="2" charset="0"/>
                <a:cs typeface="Helvetica Neue"/>
                <a:sym typeface="Arial"/>
              </a:rPr>
              <a:t> </a:t>
            </a: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 Black" panose="02000000000000000000" pitchFamily="2" charset="0"/>
                <a:ea typeface="MTS Sans Black" panose="02000000000000000000" pitchFamily="2" charset="0"/>
                <a:cs typeface="Helvetica Neue"/>
                <a:sym typeface="Arial"/>
              </a:rPr>
              <a:t>«Умный бизнес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 Black" panose="02000000000000000000" pitchFamily="2" charset="0"/>
                <a:ea typeface="MTS Sans Black" panose="02000000000000000000" pitchFamily="2" charset="0"/>
                <a:cs typeface="Helvetica Neue"/>
                <a:sym typeface="Arial"/>
              </a:rPr>
              <a:t>»  </a:t>
            </a:r>
            <a:r>
              <a:rPr lang="ru-RU" sz="3600" b="1" kern="0" dirty="0" smtClean="0">
                <a:latin typeface="MTS Sans Black" panose="02000000000000000000" pitchFamily="2" charset="0"/>
                <a:ea typeface="MTS Sans Black" panose="02000000000000000000" pitchFamily="2" charset="0"/>
                <a:cs typeface="Helvetica Neue"/>
                <a:sym typeface="Arial"/>
              </a:rPr>
              <a:t>Свой круг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 Black" panose="02000000000000000000" pitchFamily="2" charset="0"/>
                <a:ea typeface="MTS Sans Black" panose="02000000000000000000" pitchFamily="2" charset="0"/>
                <a:cs typeface="Helvetica Neue"/>
                <a:sym typeface="Arial"/>
              </a:rPr>
              <a:t>ВО 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 Black" panose="02000000000000000000" pitchFamily="2" charset="0"/>
              <a:ea typeface="MTS Sans Black" panose="02000000000000000000" pitchFamily="2" charset="0"/>
              <a:cs typeface="Helvetica Neue"/>
              <a:sym typeface="Arial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22868A4-EC2E-485C-820E-6FCBCADDB641}"/>
              </a:ext>
            </a:extLst>
          </p:cNvPr>
          <p:cNvSpPr/>
          <p:nvPr/>
        </p:nvSpPr>
        <p:spPr>
          <a:xfrm>
            <a:off x="716887" y="233838"/>
            <a:ext cx="1459158" cy="18466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0611"/>
              </a:buClr>
              <a:buSzPts val="28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TS Sans" panose="02000000000000000000" pitchFamily="2" charset="0"/>
                <a:ea typeface="MTS Sans" panose="02000000000000000000" pitchFamily="2" charset="0"/>
                <a:cs typeface="Helvetica Neue"/>
              </a:rPr>
              <a:t>Мобильная связь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TS Sans" panose="02000000000000000000" pitchFamily="2" charset="0"/>
              <a:ea typeface="MTS Sans" panose="02000000000000000000" pitchFamily="2" charset="0"/>
              <a:cs typeface="Helvetica Neue"/>
              <a:sym typeface="Arial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D35B741-FE51-442B-B7C3-267102C0E32E}"/>
              </a:ext>
            </a:extLst>
          </p:cNvPr>
          <p:cNvSpPr/>
          <p:nvPr/>
        </p:nvSpPr>
        <p:spPr>
          <a:xfrm>
            <a:off x="8915440" y="1304924"/>
            <a:ext cx="2568532" cy="3697829"/>
          </a:xfrm>
          <a:prstGeom prst="roundRect">
            <a:avLst>
              <a:gd name="adj" fmla="val 3874"/>
            </a:avLst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E965A58-2EC1-4AE9-8D74-F0B338A536F6}"/>
              </a:ext>
            </a:extLst>
          </p:cNvPr>
          <p:cNvSpPr/>
          <p:nvPr/>
        </p:nvSpPr>
        <p:spPr>
          <a:xfrm>
            <a:off x="6185764" y="1304924"/>
            <a:ext cx="2568532" cy="3697829"/>
          </a:xfrm>
          <a:prstGeom prst="roundRect">
            <a:avLst>
              <a:gd name="adj" fmla="val 3874"/>
            </a:avLst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145119E-37AF-4F26-9F3C-1D95F7744A92}"/>
              </a:ext>
            </a:extLst>
          </p:cNvPr>
          <p:cNvSpPr/>
          <p:nvPr/>
        </p:nvSpPr>
        <p:spPr>
          <a:xfrm>
            <a:off x="726412" y="1304924"/>
            <a:ext cx="2570400" cy="2434245"/>
          </a:xfrm>
          <a:prstGeom prst="roundRect">
            <a:avLst>
              <a:gd name="adj" fmla="val 3874"/>
            </a:avLst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3B06A20-349A-408A-BC68-8AEBB290B5D4}"/>
              </a:ext>
            </a:extLst>
          </p:cNvPr>
          <p:cNvSpPr/>
          <p:nvPr/>
        </p:nvSpPr>
        <p:spPr>
          <a:xfrm>
            <a:off x="3459867" y="1304923"/>
            <a:ext cx="2568532" cy="3017735"/>
          </a:xfrm>
          <a:prstGeom prst="roundRect">
            <a:avLst>
              <a:gd name="adj" fmla="val 3874"/>
            </a:avLst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933E980-631A-4C70-BC99-D605F7EB92CA}"/>
              </a:ext>
            </a:extLst>
          </p:cNvPr>
          <p:cNvCxnSpPr>
            <a:cxnSpLocks/>
          </p:cNvCxnSpPr>
          <p:nvPr/>
        </p:nvCxnSpPr>
        <p:spPr>
          <a:xfrm>
            <a:off x="716887" y="5807168"/>
            <a:ext cx="10757563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BCC53FD-5FC6-47D2-B068-087ECA543C9E}"/>
              </a:ext>
            </a:extLst>
          </p:cNvPr>
          <p:cNvSpPr txBox="1"/>
          <p:nvPr/>
        </p:nvSpPr>
        <p:spPr>
          <a:xfrm>
            <a:off x="935959" y="1442518"/>
            <a:ext cx="958403" cy="250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UltraWide" panose="02000000000000000000" pitchFamily="50" charset="0"/>
                <a:ea typeface="MTS Sans UltraWide" panose="02000000000000000000" pitchFamily="50" charset="0"/>
                <a:cs typeface="+mn-cs"/>
              </a:rPr>
              <a:t>START</a:t>
            </a:r>
            <a:endParaRPr kumimoji="0" lang="ru-RU" sz="1600" b="0" i="0" u="none" strike="noStrike" kern="1200" cap="none" spc="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UltraWide" panose="02000000000000000000" pitchFamily="50" charset="0"/>
              <a:ea typeface="MTS Sans UltraWide" panose="02000000000000000000" pitchFamily="50" charset="0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EDDF95-678C-4A02-92C3-36E7C647F132}"/>
              </a:ext>
            </a:extLst>
          </p:cNvPr>
          <p:cNvSpPr txBox="1"/>
          <p:nvPr/>
        </p:nvSpPr>
        <p:spPr>
          <a:xfrm>
            <a:off x="3651346" y="1442518"/>
            <a:ext cx="958403" cy="250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UltraWide" panose="02000000000000000000" pitchFamily="50" charset="0"/>
                <a:ea typeface="MTS Sans UltraWide" panose="02000000000000000000" pitchFamily="50" charset="0"/>
                <a:cs typeface="+mn-cs"/>
              </a:rPr>
              <a:t>M</a:t>
            </a:r>
            <a:endParaRPr kumimoji="0" lang="ru-RU" sz="1600" b="0" i="0" u="none" strike="noStrike" kern="1200" cap="none" spc="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UltraWide" panose="02000000000000000000" pitchFamily="50" charset="0"/>
              <a:ea typeface="MTS Sans UltraWide" panose="02000000000000000000" pitchFamily="50" charset="0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94C606B-015A-4531-B9EA-B818D58A8F79}"/>
              </a:ext>
            </a:extLst>
          </p:cNvPr>
          <p:cNvSpPr txBox="1"/>
          <p:nvPr/>
        </p:nvSpPr>
        <p:spPr>
          <a:xfrm>
            <a:off x="6363311" y="1442518"/>
            <a:ext cx="958403" cy="250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UltraWide" panose="02000000000000000000" pitchFamily="50" charset="0"/>
                <a:ea typeface="MTS Sans UltraWide" panose="02000000000000000000" pitchFamily="50" charset="0"/>
                <a:cs typeface="+mn-cs"/>
              </a:rPr>
              <a:t>L</a:t>
            </a:r>
            <a:endParaRPr kumimoji="0" lang="ru-RU" sz="1600" b="0" i="0" u="none" strike="noStrike" kern="1200" cap="none" spc="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UltraWide" panose="02000000000000000000" pitchFamily="50" charset="0"/>
              <a:ea typeface="MTS Sans UltraWide" panose="02000000000000000000" pitchFamily="50" charset="0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BFD3DE-C09D-4CB3-96C5-A745CE1CB1C4}"/>
              </a:ext>
            </a:extLst>
          </p:cNvPr>
          <p:cNvSpPr txBox="1"/>
          <p:nvPr/>
        </p:nvSpPr>
        <p:spPr>
          <a:xfrm>
            <a:off x="9082124" y="1442518"/>
            <a:ext cx="958403" cy="250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UltraWide" panose="02000000000000000000" pitchFamily="50" charset="0"/>
                <a:ea typeface="MTS Sans UltraWide" panose="02000000000000000000" pitchFamily="50" charset="0"/>
                <a:cs typeface="+mn-cs"/>
              </a:rPr>
              <a:t>XL</a:t>
            </a:r>
            <a:endParaRPr kumimoji="0" lang="ru-RU" sz="1600" b="0" i="0" u="none" strike="noStrike" kern="1200" cap="none" spc="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UltraWide" panose="02000000000000000000" pitchFamily="50" charset="0"/>
              <a:ea typeface="MTS Sans UltraWide" panose="02000000000000000000" pitchFamily="50" charset="0"/>
              <a:cs typeface="+mn-cs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568E27-FB2A-4F9F-A679-4B65C6621863}"/>
              </a:ext>
            </a:extLst>
          </p:cNvPr>
          <p:cNvSpPr txBox="1"/>
          <p:nvPr/>
        </p:nvSpPr>
        <p:spPr>
          <a:xfrm>
            <a:off x="935959" y="1735914"/>
            <a:ext cx="882192" cy="343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40</a:t>
            </a:r>
            <a:r>
              <a:rPr kumimoji="0" lang="en-US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</a:t>
            </a:r>
            <a:r>
              <a:rPr kumimoji="0" lang="ru-RU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2200" b="0" i="0" u="none" strike="sng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₽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82BFA54-D260-4F4F-A3AA-050F40E07A41}"/>
              </a:ext>
            </a:extLst>
          </p:cNvPr>
          <p:cNvSpPr/>
          <p:nvPr/>
        </p:nvSpPr>
        <p:spPr>
          <a:xfrm>
            <a:off x="726410" y="3972147"/>
            <a:ext cx="2054423" cy="970456"/>
          </a:xfrm>
          <a:prstGeom prst="roundRect">
            <a:avLst>
              <a:gd name="adj" fmla="val 9238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B32A987-B2D0-46E8-A34F-757DC68E3D82}"/>
              </a:ext>
            </a:extLst>
          </p:cNvPr>
          <p:cNvSpPr txBox="1"/>
          <p:nvPr/>
        </p:nvSpPr>
        <p:spPr>
          <a:xfrm>
            <a:off x="3651808" y="1735914"/>
            <a:ext cx="871520" cy="343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6</a:t>
            </a:r>
            <a:r>
              <a:rPr kumimoji="0" lang="en-US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</a:t>
            </a:r>
            <a:r>
              <a:rPr kumimoji="0" lang="ru-RU" sz="2200" b="0" i="0" u="none" strike="sng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 ₽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5AC5CB-171F-42F2-987A-A23E58CA1FFF}"/>
              </a:ext>
            </a:extLst>
          </p:cNvPr>
          <p:cNvSpPr txBox="1"/>
          <p:nvPr/>
        </p:nvSpPr>
        <p:spPr>
          <a:xfrm>
            <a:off x="6368073" y="1735914"/>
            <a:ext cx="1000809" cy="343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sng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 </a:t>
            </a:r>
            <a:r>
              <a:rPr kumimoji="0" lang="ru-RU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150 </a:t>
            </a:r>
            <a:r>
              <a:rPr kumimoji="0" lang="ru-RU" sz="2200" b="0" i="0" u="none" strike="sng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₽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8B46532-E450-471F-94CB-EC4BD053C67F}"/>
              </a:ext>
            </a:extLst>
          </p:cNvPr>
          <p:cNvSpPr txBox="1"/>
          <p:nvPr/>
        </p:nvSpPr>
        <p:spPr>
          <a:xfrm>
            <a:off x="9082125" y="1735914"/>
            <a:ext cx="1051972" cy="343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sng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 </a:t>
            </a:r>
            <a:r>
              <a:rPr kumimoji="0" lang="ru-RU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75</a:t>
            </a:r>
            <a:r>
              <a:rPr kumimoji="0" lang="en-US" sz="2200" b="0" i="0" u="none" strike="sng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 </a:t>
            </a:r>
            <a:r>
              <a:rPr kumimoji="0" lang="ru-RU" sz="2200" b="0" i="0" u="none" strike="sng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₽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98AA99E-95F3-4ADE-9B47-D0D16F0FE181}"/>
              </a:ext>
            </a:extLst>
          </p:cNvPr>
          <p:cNvSpPr txBox="1"/>
          <p:nvPr/>
        </p:nvSpPr>
        <p:spPr>
          <a:xfrm>
            <a:off x="935959" y="2104227"/>
            <a:ext cx="607088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в месяц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37B2ADB-9FB7-413F-81EE-D16A1E26248F}"/>
              </a:ext>
            </a:extLst>
          </p:cNvPr>
          <p:cNvSpPr txBox="1"/>
          <p:nvPr/>
        </p:nvSpPr>
        <p:spPr>
          <a:xfrm>
            <a:off x="3650945" y="2104227"/>
            <a:ext cx="607088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в месяц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8B4A5A9-4788-4200-9D6A-2EDBFD20F980}"/>
              </a:ext>
            </a:extLst>
          </p:cNvPr>
          <p:cNvSpPr txBox="1"/>
          <p:nvPr/>
        </p:nvSpPr>
        <p:spPr>
          <a:xfrm>
            <a:off x="6391632" y="2104227"/>
            <a:ext cx="607088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в месяц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2295F29-D80D-4772-A4BB-E0EB5DA5B4C4}"/>
              </a:ext>
            </a:extLst>
          </p:cNvPr>
          <p:cNvSpPr txBox="1"/>
          <p:nvPr/>
        </p:nvSpPr>
        <p:spPr>
          <a:xfrm>
            <a:off x="9108094" y="2104227"/>
            <a:ext cx="607088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в месяц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2CD813D-7807-41D8-9CEE-2863EEEEDE01}"/>
              </a:ext>
            </a:extLst>
          </p:cNvPr>
          <p:cNvSpPr txBox="1"/>
          <p:nvPr/>
        </p:nvSpPr>
        <p:spPr>
          <a:xfrm>
            <a:off x="964800" y="2799940"/>
            <a:ext cx="762226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300 SMS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D6DF398-6845-4854-849E-B78D6FC531FA}"/>
              </a:ext>
            </a:extLst>
          </p:cNvPr>
          <p:cNvSpPr txBox="1"/>
          <p:nvPr/>
        </p:nvSpPr>
        <p:spPr>
          <a:xfrm>
            <a:off x="964800" y="2976946"/>
            <a:ext cx="2026231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Безлимитн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о: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звонки на МТС РФ, мессенджеры, навигация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791B2C3-3BE2-4228-8699-CB12963A87B1}"/>
              </a:ext>
            </a:extLst>
          </p:cNvPr>
          <p:cNvSpPr txBox="1"/>
          <p:nvPr/>
        </p:nvSpPr>
        <p:spPr>
          <a:xfrm>
            <a:off x="3658353" y="2976946"/>
            <a:ext cx="2026231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Безлимитно: звонки на МТС РФ, мессенджеры, навигация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E825FF-1713-40B3-AD5A-991B54C5A6BE}"/>
              </a:ext>
            </a:extLst>
          </p:cNvPr>
          <p:cNvSpPr txBox="1"/>
          <p:nvPr/>
        </p:nvSpPr>
        <p:spPr>
          <a:xfrm>
            <a:off x="6388029" y="2976946"/>
            <a:ext cx="2026231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Безлимитно: звонки на МТС РФ, мессенджеры, навигация, соцсети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BDC6FB2-0E18-4E10-8438-ED56FD8E1225}"/>
              </a:ext>
            </a:extLst>
          </p:cNvPr>
          <p:cNvSpPr txBox="1"/>
          <p:nvPr/>
        </p:nvSpPr>
        <p:spPr>
          <a:xfrm>
            <a:off x="9117705" y="2976946"/>
            <a:ext cx="2185481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Безлимитно: звонки на МТС РФ, мессенджеры, навигация, соцсети, видео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1FFDCC1-0889-4D92-9E32-343DC74F0248}"/>
              </a:ext>
            </a:extLst>
          </p:cNvPr>
          <p:cNvSpPr txBox="1"/>
          <p:nvPr/>
        </p:nvSpPr>
        <p:spPr>
          <a:xfrm>
            <a:off x="3658353" y="3631489"/>
            <a:ext cx="7667058" cy="216000"/>
          </a:xfrm>
          <a:prstGeom prst="roundRect">
            <a:avLst>
              <a:gd name="adj" fmla="val 16258"/>
            </a:avLst>
          </a:prstGeom>
          <a:solidFill>
            <a:srgbClr val="DADDE1"/>
          </a:solidFill>
          <a:ln w="6350" cap="rnd">
            <a:noFill/>
            <a:prstDash val="sysDot"/>
          </a:ln>
        </p:spPr>
        <p:txBody>
          <a:bodyPr wrap="square" lIns="72000" tIns="0" rIns="0" bIns="144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Защита от спам-звонков: робот ответит на нежелательные звонки, запишет разговор и пришлёт расшифровку по SMS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AAEC79F-84FB-4DD4-B008-1ADF67D2838A}"/>
              </a:ext>
            </a:extLst>
          </p:cNvPr>
          <p:cNvSpPr txBox="1"/>
          <p:nvPr/>
        </p:nvSpPr>
        <p:spPr>
          <a:xfrm>
            <a:off x="6434752" y="4520731"/>
            <a:ext cx="2026231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50 минут на звонки в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 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другие страны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288C8CB-0277-4D91-B698-A5D23CCEC312}"/>
              </a:ext>
            </a:extLst>
          </p:cNvPr>
          <p:cNvSpPr txBox="1"/>
          <p:nvPr/>
        </p:nvSpPr>
        <p:spPr>
          <a:xfrm>
            <a:off x="9164428" y="4520731"/>
            <a:ext cx="2015115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100 минут на звонки в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 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другие страны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0F48981-8363-42D9-97ED-2916B23BE712}"/>
              </a:ext>
            </a:extLst>
          </p:cNvPr>
          <p:cNvSpPr txBox="1"/>
          <p:nvPr/>
        </p:nvSpPr>
        <p:spPr>
          <a:xfrm>
            <a:off x="3658353" y="2799940"/>
            <a:ext cx="762226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500 SMS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934D26C-B209-40E8-9563-9D2B1B854537}"/>
              </a:ext>
            </a:extLst>
          </p:cNvPr>
          <p:cNvSpPr txBox="1"/>
          <p:nvPr/>
        </p:nvSpPr>
        <p:spPr>
          <a:xfrm>
            <a:off x="6388029" y="2799940"/>
            <a:ext cx="762226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1 000 SMS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FA9F6D3-42F1-4798-B24F-321315F2DFE1}"/>
              </a:ext>
            </a:extLst>
          </p:cNvPr>
          <p:cNvSpPr txBox="1"/>
          <p:nvPr/>
        </p:nvSpPr>
        <p:spPr>
          <a:xfrm>
            <a:off x="9117705" y="2799940"/>
            <a:ext cx="762226" cy="1250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1 000 SMS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FDA13F7-A0DA-4A97-AE84-E225185DB69A}"/>
              </a:ext>
            </a:extLst>
          </p:cNvPr>
          <p:cNvSpPr txBox="1"/>
          <p:nvPr/>
        </p:nvSpPr>
        <p:spPr>
          <a:xfrm>
            <a:off x="6388029" y="4231791"/>
            <a:ext cx="4937382" cy="216000"/>
          </a:xfrm>
          <a:prstGeom prst="roundRect">
            <a:avLst>
              <a:gd name="adj" fmla="val 16258"/>
            </a:avLst>
          </a:prstGeom>
          <a:solidFill>
            <a:srgbClr val="DADDE1"/>
          </a:solidFill>
          <a:ln w="6350" cap="rnd">
            <a:noFill/>
            <a:prstDash val="sysDot"/>
          </a:ln>
        </p:spPr>
        <p:txBody>
          <a:bodyPr wrap="square" lIns="72000" tIns="0" rIns="0" bIns="144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Первые 10 минут каждого входящего звонка в других странах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 включены в ежемесячную плату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"/>
              <a:ea typeface="MTS Sans Medium" panose="02000000000000000000" pitchFamily="50" charset="0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EB05C8A-6457-412B-8202-D8D564D39CBB}"/>
              </a:ext>
            </a:extLst>
          </p:cNvPr>
          <p:cNvSpPr txBox="1"/>
          <p:nvPr/>
        </p:nvSpPr>
        <p:spPr>
          <a:xfrm>
            <a:off x="6388029" y="4708072"/>
            <a:ext cx="4937382" cy="216000"/>
          </a:xfrm>
          <a:prstGeom prst="roundRect">
            <a:avLst>
              <a:gd name="adj" fmla="val 16258"/>
            </a:avLst>
          </a:prstGeom>
          <a:solidFill>
            <a:srgbClr val="DADDE1"/>
          </a:solidFill>
          <a:ln w="6350" cap="rnd">
            <a:noFill/>
            <a:prstDash val="sysDot"/>
          </a:ln>
        </p:spPr>
        <p:txBody>
          <a:bodyPr wrap="square" lIns="72000" tIns="0" rIns="0" bIns="144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Услуга «Вторая память»: 80 ГБ для хранения и обмена данными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A795411-22CD-466F-8459-8EA4DAFAD1F5}"/>
              </a:ext>
            </a:extLst>
          </p:cNvPr>
          <p:cNvSpPr txBox="1"/>
          <p:nvPr/>
        </p:nvSpPr>
        <p:spPr>
          <a:xfrm>
            <a:off x="3658353" y="3925836"/>
            <a:ext cx="7667058" cy="216000"/>
          </a:xfrm>
          <a:prstGeom prst="roundRect">
            <a:avLst>
              <a:gd name="adj" fmla="val 16258"/>
            </a:avLst>
          </a:prstGeom>
          <a:solidFill>
            <a:srgbClr val="DADDE1"/>
          </a:solidFill>
          <a:ln w="6350" cap="rnd">
            <a:noFill/>
            <a:prstDash val="sysDot"/>
          </a:ln>
        </p:spPr>
        <p:txBody>
          <a:bodyPr wrap="square" lIns="72000" tIns="0" rIns="0" bIns="144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Интернет в других странах тарифицируется по специальной цене опции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«Выгодный интернет за границей»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34AE419-CAED-4AC8-8480-48A738C58B89}"/>
              </a:ext>
            </a:extLst>
          </p:cNvPr>
          <p:cNvSpPr txBox="1"/>
          <p:nvPr/>
        </p:nvSpPr>
        <p:spPr>
          <a:xfrm>
            <a:off x="930749" y="3332416"/>
            <a:ext cx="10394662" cy="220726"/>
          </a:xfrm>
          <a:prstGeom prst="roundRect">
            <a:avLst>
              <a:gd name="adj" fmla="val 16258"/>
            </a:avLst>
          </a:prstGeom>
          <a:solidFill>
            <a:srgbClr val="DADDE1"/>
          </a:solidFill>
          <a:ln w="6350" cap="rnd">
            <a:noFill/>
            <a:prstDash val="sysDot"/>
          </a:ln>
        </p:spPr>
        <p:txBody>
          <a:bodyPr wrap="square" lIns="72000" tIns="0" rIns="0" bIns="144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Неиспользованные остатки интернета, минут, SMS переносятся на следующий месяц и могут быть израсходованы в следующем месяце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EB8EC54-E5DF-48F5-9113-1E2825168655}"/>
              </a:ext>
            </a:extLst>
          </p:cNvPr>
          <p:cNvSpPr txBox="1"/>
          <p:nvPr/>
        </p:nvSpPr>
        <p:spPr>
          <a:xfrm>
            <a:off x="940274" y="4175682"/>
            <a:ext cx="1686385" cy="59772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Перенос остатков: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неизрасходованные интернет, минуты и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 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SMS переносятся на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 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MTS Sans Medium" panose="02000000000000000000" pitchFamily="50" charset="0"/>
                <a:cs typeface="+mn-cs"/>
              </a:rPr>
              <a:t>следующий месяц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74E6D988-66CA-40D7-A94B-370440FFFF42}"/>
              </a:ext>
            </a:extLst>
          </p:cNvPr>
          <p:cNvSpPr/>
          <p:nvPr/>
        </p:nvSpPr>
        <p:spPr>
          <a:xfrm>
            <a:off x="719141" y="3833335"/>
            <a:ext cx="460371" cy="262771"/>
          </a:xfrm>
          <a:prstGeom prst="roundRect">
            <a:avLst>
              <a:gd name="adj" fmla="val 15417"/>
            </a:avLst>
          </a:prstGeom>
          <a:gradFill>
            <a:gsLst>
              <a:gs pos="0">
                <a:schemeClr val="accent1"/>
              </a:gs>
              <a:gs pos="100000">
                <a:srgbClr val="C80843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4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NEW</a:t>
            </a:r>
            <a:endParaRPr kumimoji="0" lang="ru-RU" sz="1000" b="0" i="0" u="none" strike="noStrike" kern="1200" cap="none" spc="4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5EA0EBA-05C0-4987-8BB0-030B01A482B0}"/>
              </a:ext>
            </a:extLst>
          </p:cNvPr>
          <p:cNvSpPr txBox="1"/>
          <p:nvPr/>
        </p:nvSpPr>
        <p:spPr>
          <a:xfrm>
            <a:off x="2382129" y="2408873"/>
            <a:ext cx="762226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6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00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10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ГБ</a:t>
            </a:r>
          </a:p>
        </p:txBody>
      </p:sp>
      <p:grpSp>
        <p:nvGrpSpPr>
          <p:cNvPr id="88" name="Group 28">
            <a:extLst>
              <a:ext uri="{FF2B5EF4-FFF2-40B4-BE49-F238E27FC236}">
                <a16:creationId xmlns:a16="http://schemas.microsoft.com/office/drawing/2014/main" id="{66D04535-37B3-4C5D-BA68-72BDCC257668}"/>
              </a:ext>
            </a:extLst>
          </p:cNvPr>
          <p:cNvGrpSpPr>
            <a:grpSpLocks noChangeAspect="1"/>
          </p:cNvGrpSpPr>
          <p:nvPr/>
        </p:nvGrpSpPr>
        <p:grpSpPr>
          <a:xfrm>
            <a:off x="944552" y="2414362"/>
            <a:ext cx="144000" cy="144000"/>
            <a:chOff x="1222707" y="2484769"/>
            <a:chExt cx="184612" cy="184612"/>
          </a:xfrm>
        </p:grpSpPr>
        <p:sp>
          <p:nvSpPr>
            <p:cNvPr id="89" name="Oval 24">
              <a:extLst>
                <a:ext uri="{FF2B5EF4-FFF2-40B4-BE49-F238E27FC236}">
                  <a16:creationId xmlns:a16="http://schemas.microsoft.com/office/drawing/2014/main" id="{11CF8DCC-0721-426C-94B5-1C881567DDCA}"/>
                </a:ext>
              </a:extLst>
            </p:cNvPr>
            <p:cNvSpPr/>
            <p:nvPr/>
          </p:nvSpPr>
          <p:spPr>
            <a:xfrm>
              <a:off x="1222707" y="2484769"/>
              <a:ext cx="184612" cy="18461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  <p:sp>
          <p:nvSpPr>
            <p:cNvPr id="90" name="Graphic 26">
              <a:extLst>
                <a:ext uri="{FF2B5EF4-FFF2-40B4-BE49-F238E27FC236}">
                  <a16:creationId xmlns:a16="http://schemas.microsoft.com/office/drawing/2014/main" id="{BC11E672-62CF-4B8B-961D-8B6D4D95886F}"/>
                </a:ext>
              </a:extLst>
            </p:cNvPr>
            <p:cNvSpPr/>
            <p:nvPr/>
          </p:nvSpPr>
          <p:spPr>
            <a:xfrm>
              <a:off x="1282607" y="2556634"/>
              <a:ext cx="67850" cy="45719"/>
            </a:xfrm>
            <a:custGeom>
              <a:avLst/>
              <a:gdLst>
                <a:gd name="connsiteX0" fmla="*/ 0 w 235077"/>
                <a:gd name="connsiteY0" fmla="*/ 81534 h 158400"/>
                <a:gd name="connsiteX1" fmla="*/ 76772 w 235077"/>
                <a:gd name="connsiteY1" fmla="*/ 158401 h 158400"/>
                <a:gd name="connsiteX2" fmla="*/ 235077 w 235077"/>
                <a:gd name="connsiteY2" fmla="*/ 0 h 15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5077" h="158400">
                  <a:moveTo>
                    <a:pt x="0" y="81534"/>
                  </a:moveTo>
                  <a:lnTo>
                    <a:pt x="76772" y="158401"/>
                  </a:lnTo>
                  <a:lnTo>
                    <a:pt x="235077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3E4C3919-2205-416C-A0C3-4E56F6CBF216}"/>
              </a:ext>
            </a:extLst>
          </p:cNvPr>
          <p:cNvSpPr txBox="1"/>
          <p:nvPr/>
        </p:nvSpPr>
        <p:spPr>
          <a:xfrm>
            <a:off x="1195870" y="2413330"/>
            <a:ext cx="762226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000000"/>
                </a:solidFill>
                <a:latin typeface="MTS Sans Medium" panose="02000000000000000000" pitchFamily="50" charset="0"/>
                <a:ea typeface="MTS Sans Medium" panose="02000000000000000000" pitchFamily="50" charset="0"/>
              </a:rPr>
              <a:t>4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00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MTS Sans Medium" panose="02000000000000000000" pitchFamily="50" charset="0"/>
                <a:ea typeface="MTS Sans Medium" panose="02000000000000000000" pitchFamily="50" charset="0"/>
              </a:rPr>
              <a:t>5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ГБ</a:t>
            </a:r>
          </a:p>
        </p:txBody>
      </p:sp>
      <p:sp>
        <p:nvSpPr>
          <p:cNvPr id="118" name="Oval 53">
            <a:extLst>
              <a:ext uri="{FF2B5EF4-FFF2-40B4-BE49-F238E27FC236}">
                <a16:creationId xmlns:a16="http://schemas.microsoft.com/office/drawing/2014/main" id="{FA9683F0-6742-42C8-94EE-5A3CB5B02F6D}"/>
              </a:ext>
            </a:extLst>
          </p:cNvPr>
          <p:cNvSpPr/>
          <p:nvPr/>
        </p:nvSpPr>
        <p:spPr>
          <a:xfrm>
            <a:off x="2125456" y="2414362"/>
            <a:ext cx="144000" cy="144000"/>
          </a:xfrm>
          <a:prstGeom prst="ellipse">
            <a:avLst/>
          </a:prstGeom>
          <a:noFill/>
          <a:ln w="19050">
            <a:solidFill>
              <a:srgbClr val="00206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C97C985-940E-4458-8E8F-CDE2F10F59F7}"/>
              </a:ext>
            </a:extLst>
          </p:cNvPr>
          <p:cNvSpPr txBox="1"/>
          <p:nvPr/>
        </p:nvSpPr>
        <p:spPr>
          <a:xfrm>
            <a:off x="5146866" y="2398803"/>
            <a:ext cx="762226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 </a:t>
            </a:r>
            <a:r>
              <a:rPr lang="en-US" sz="800" dirty="0">
                <a:solidFill>
                  <a:srgbClr val="000000"/>
                </a:solidFill>
                <a:latin typeface="MTS Sans Medium" panose="02000000000000000000" pitchFamily="50" charset="0"/>
                <a:ea typeface="MTS Sans Medium" panose="02000000000000000000" pitchFamily="50" charset="0"/>
              </a:rPr>
              <a:t>3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00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20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ГБ</a:t>
            </a:r>
          </a:p>
        </p:txBody>
      </p:sp>
      <p:grpSp>
        <p:nvGrpSpPr>
          <p:cNvPr id="120" name="Group 59">
            <a:extLst>
              <a:ext uri="{FF2B5EF4-FFF2-40B4-BE49-F238E27FC236}">
                <a16:creationId xmlns:a16="http://schemas.microsoft.com/office/drawing/2014/main" id="{DD566282-A14D-4AC6-8405-EBB76D6248F5}"/>
              </a:ext>
            </a:extLst>
          </p:cNvPr>
          <p:cNvGrpSpPr>
            <a:grpSpLocks noChangeAspect="1"/>
          </p:cNvGrpSpPr>
          <p:nvPr/>
        </p:nvGrpSpPr>
        <p:grpSpPr>
          <a:xfrm>
            <a:off x="3658353" y="2414362"/>
            <a:ext cx="144000" cy="144000"/>
            <a:chOff x="1222707" y="2484769"/>
            <a:chExt cx="184612" cy="184612"/>
          </a:xfrm>
        </p:grpSpPr>
        <p:sp>
          <p:nvSpPr>
            <p:cNvPr id="121" name="Oval 60">
              <a:extLst>
                <a:ext uri="{FF2B5EF4-FFF2-40B4-BE49-F238E27FC236}">
                  <a16:creationId xmlns:a16="http://schemas.microsoft.com/office/drawing/2014/main" id="{7917D984-ED06-4EC5-A132-9CE99D1B83D7}"/>
                </a:ext>
              </a:extLst>
            </p:cNvPr>
            <p:cNvSpPr/>
            <p:nvPr/>
          </p:nvSpPr>
          <p:spPr>
            <a:xfrm>
              <a:off x="1222707" y="2484769"/>
              <a:ext cx="184612" cy="18461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  <p:sp>
          <p:nvSpPr>
            <p:cNvPr id="122" name="Graphic 26">
              <a:extLst>
                <a:ext uri="{FF2B5EF4-FFF2-40B4-BE49-F238E27FC236}">
                  <a16:creationId xmlns:a16="http://schemas.microsoft.com/office/drawing/2014/main" id="{371719D2-22A3-438C-A9CB-8A2437618222}"/>
                </a:ext>
              </a:extLst>
            </p:cNvPr>
            <p:cNvSpPr/>
            <p:nvPr/>
          </p:nvSpPr>
          <p:spPr>
            <a:xfrm>
              <a:off x="1282607" y="2556634"/>
              <a:ext cx="67850" cy="45719"/>
            </a:xfrm>
            <a:custGeom>
              <a:avLst/>
              <a:gdLst>
                <a:gd name="connsiteX0" fmla="*/ 0 w 235077"/>
                <a:gd name="connsiteY0" fmla="*/ 81534 h 158400"/>
                <a:gd name="connsiteX1" fmla="*/ 76772 w 235077"/>
                <a:gd name="connsiteY1" fmla="*/ 158401 h 158400"/>
                <a:gd name="connsiteX2" fmla="*/ 235077 w 235077"/>
                <a:gd name="connsiteY2" fmla="*/ 0 h 15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5077" h="158400">
                  <a:moveTo>
                    <a:pt x="0" y="81534"/>
                  </a:moveTo>
                  <a:lnTo>
                    <a:pt x="76772" y="158401"/>
                  </a:lnTo>
                  <a:lnTo>
                    <a:pt x="235077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8AF7945E-4401-4182-8086-D3B0F92745F4}"/>
              </a:ext>
            </a:extLst>
          </p:cNvPr>
          <p:cNvSpPr txBox="1"/>
          <p:nvPr/>
        </p:nvSpPr>
        <p:spPr>
          <a:xfrm>
            <a:off x="3917276" y="2398803"/>
            <a:ext cx="762226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>
                <a:solidFill>
                  <a:srgbClr val="000000"/>
                </a:solidFill>
                <a:latin typeface="MTS Sans Medium" panose="02000000000000000000" pitchFamily="50" charset="0"/>
                <a:ea typeface="MTS Sans Medium" panose="02000000000000000000" pitchFamily="50" charset="0"/>
              </a:rPr>
              <a:t>9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00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3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ГБ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</p:txBody>
      </p:sp>
      <p:sp>
        <p:nvSpPr>
          <p:cNvPr id="124" name="Oval 64">
            <a:extLst>
              <a:ext uri="{FF2B5EF4-FFF2-40B4-BE49-F238E27FC236}">
                <a16:creationId xmlns:a16="http://schemas.microsoft.com/office/drawing/2014/main" id="{4C13DD7C-1D8A-4569-82C7-DA1DD532E677}"/>
              </a:ext>
            </a:extLst>
          </p:cNvPr>
          <p:cNvSpPr/>
          <p:nvPr/>
        </p:nvSpPr>
        <p:spPr>
          <a:xfrm>
            <a:off x="4893047" y="2414362"/>
            <a:ext cx="144000" cy="144000"/>
          </a:xfrm>
          <a:prstGeom prst="ellipse">
            <a:avLst/>
          </a:prstGeom>
          <a:noFill/>
          <a:ln w="19050">
            <a:solidFill>
              <a:srgbClr val="00206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B98ABDD-A231-448E-ABB2-4C1389459225}"/>
              </a:ext>
            </a:extLst>
          </p:cNvPr>
          <p:cNvSpPr txBox="1"/>
          <p:nvPr/>
        </p:nvSpPr>
        <p:spPr>
          <a:xfrm>
            <a:off x="7830168" y="2388126"/>
            <a:ext cx="762226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2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500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3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ГБ</a:t>
            </a:r>
          </a:p>
        </p:txBody>
      </p:sp>
      <p:grpSp>
        <p:nvGrpSpPr>
          <p:cNvPr id="126" name="Group 67">
            <a:extLst>
              <a:ext uri="{FF2B5EF4-FFF2-40B4-BE49-F238E27FC236}">
                <a16:creationId xmlns:a16="http://schemas.microsoft.com/office/drawing/2014/main" id="{AF70E855-0A47-4F09-AF75-EAF8C112C537}"/>
              </a:ext>
            </a:extLst>
          </p:cNvPr>
          <p:cNvGrpSpPr>
            <a:grpSpLocks noChangeAspect="1"/>
          </p:cNvGrpSpPr>
          <p:nvPr/>
        </p:nvGrpSpPr>
        <p:grpSpPr>
          <a:xfrm>
            <a:off x="6388029" y="2414362"/>
            <a:ext cx="144000" cy="144000"/>
            <a:chOff x="1222707" y="2484769"/>
            <a:chExt cx="184612" cy="184612"/>
          </a:xfrm>
        </p:grpSpPr>
        <p:sp>
          <p:nvSpPr>
            <p:cNvPr id="127" name="Oval 68">
              <a:extLst>
                <a:ext uri="{FF2B5EF4-FFF2-40B4-BE49-F238E27FC236}">
                  <a16:creationId xmlns:a16="http://schemas.microsoft.com/office/drawing/2014/main" id="{B350A9F0-6B7D-41E9-B6EF-FD677376C302}"/>
                </a:ext>
              </a:extLst>
            </p:cNvPr>
            <p:cNvSpPr/>
            <p:nvPr/>
          </p:nvSpPr>
          <p:spPr>
            <a:xfrm>
              <a:off x="1222707" y="2484769"/>
              <a:ext cx="184612" cy="18461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  <p:sp>
          <p:nvSpPr>
            <p:cNvPr id="128" name="Graphic 26">
              <a:extLst>
                <a:ext uri="{FF2B5EF4-FFF2-40B4-BE49-F238E27FC236}">
                  <a16:creationId xmlns:a16="http://schemas.microsoft.com/office/drawing/2014/main" id="{A4395C06-3186-4BB6-A27C-21CCEF46EDB4}"/>
                </a:ext>
              </a:extLst>
            </p:cNvPr>
            <p:cNvSpPr/>
            <p:nvPr/>
          </p:nvSpPr>
          <p:spPr>
            <a:xfrm>
              <a:off x="1282607" y="2556634"/>
              <a:ext cx="67850" cy="45719"/>
            </a:xfrm>
            <a:custGeom>
              <a:avLst/>
              <a:gdLst>
                <a:gd name="connsiteX0" fmla="*/ 0 w 235077"/>
                <a:gd name="connsiteY0" fmla="*/ 81534 h 158400"/>
                <a:gd name="connsiteX1" fmla="*/ 76772 w 235077"/>
                <a:gd name="connsiteY1" fmla="*/ 158401 h 158400"/>
                <a:gd name="connsiteX2" fmla="*/ 235077 w 235077"/>
                <a:gd name="connsiteY2" fmla="*/ 0 h 15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5077" h="158400">
                  <a:moveTo>
                    <a:pt x="0" y="81534"/>
                  </a:moveTo>
                  <a:lnTo>
                    <a:pt x="76772" y="158401"/>
                  </a:lnTo>
                  <a:lnTo>
                    <a:pt x="235077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6F75D857-52B8-467A-A338-227855542F9C}"/>
              </a:ext>
            </a:extLst>
          </p:cNvPr>
          <p:cNvSpPr txBox="1"/>
          <p:nvPr/>
        </p:nvSpPr>
        <p:spPr>
          <a:xfrm>
            <a:off x="6632055" y="2388126"/>
            <a:ext cx="762226" cy="2708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500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6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ГБ</a:t>
            </a:r>
          </a:p>
        </p:txBody>
      </p:sp>
      <p:sp>
        <p:nvSpPr>
          <p:cNvPr id="130" name="Oval 72">
            <a:extLst>
              <a:ext uri="{FF2B5EF4-FFF2-40B4-BE49-F238E27FC236}">
                <a16:creationId xmlns:a16="http://schemas.microsoft.com/office/drawing/2014/main" id="{26A45596-02CB-4DB0-B4D5-879E7CB662C9}"/>
              </a:ext>
            </a:extLst>
          </p:cNvPr>
          <p:cNvSpPr/>
          <p:nvPr/>
        </p:nvSpPr>
        <p:spPr>
          <a:xfrm>
            <a:off x="7590898" y="2414362"/>
            <a:ext cx="144000" cy="144000"/>
          </a:xfrm>
          <a:prstGeom prst="ellipse">
            <a:avLst/>
          </a:prstGeom>
          <a:noFill/>
          <a:ln w="19050">
            <a:solidFill>
              <a:srgbClr val="00206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17793DA-E29F-4AFE-AAEC-5C2DA816AD13}"/>
              </a:ext>
            </a:extLst>
          </p:cNvPr>
          <p:cNvSpPr txBox="1"/>
          <p:nvPr/>
        </p:nvSpPr>
        <p:spPr>
          <a:xfrm>
            <a:off x="10523271" y="2396620"/>
            <a:ext cx="855834" cy="260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6 000 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40 ГБ</a:t>
            </a:r>
          </a:p>
        </p:txBody>
      </p:sp>
      <p:grpSp>
        <p:nvGrpSpPr>
          <p:cNvPr id="132" name="Group 75">
            <a:extLst>
              <a:ext uri="{FF2B5EF4-FFF2-40B4-BE49-F238E27FC236}">
                <a16:creationId xmlns:a16="http://schemas.microsoft.com/office/drawing/2014/main" id="{7BC7FCC9-F1BD-40EB-B22F-63E867B5B565}"/>
              </a:ext>
            </a:extLst>
          </p:cNvPr>
          <p:cNvGrpSpPr>
            <a:grpSpLocks noChangeAspect="1"/>
          </p:cNvGrpSpPr>
          <p:nvPr/>
        </p:nvGrpSpPr>
        <p:grpSpPr>
          <a:xfrm>
            <a:off x="9117705" y="2414362"/>
            <a:ext cx="144000" cy="144000"/>
            <a:chOff x="1222707" y="2484769"/>
            <a:chExt cx="184612" cy="184612"/>
          </a:xfrm>
        </p:grpSpPr>
        <p:sp>
          <p:nvSpPr>
            <p:cNvPr id="133" name="Oval 76">
              <a:extLst>
                <a:ext uri="{FF2B5EF4-FFF2-40B4-BE49-F238E27FC236}">
                  <a16:creationId xmlns:a16="http://schemas.microsoft.com/office/drawing/2014/main" id="{70FBA742-3476-4759-9587-669E5F510BA0}"/>
                </a:ext>
              </a:extLst>
            </p:cNvPr>
            <p:cNvSpPr/>
            <p:nvPr/>
          </p:nvSpPr>
          <p:spPr>
            <a:xfrm>
              <a:off x="1222707" y="2484769"/>
              <a:ext cx="184612" cy="18461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  <p:sp>
          <p:nvSpPr>
            <p:cNvPr id="134" name="Graphic 26">
              <a:extLst>
                <a:ext uri="{FF2B5EF4-FFF2-40B4-BE49-F238E27FC236}">
                  <a16:creationId xmlns:a16="http://schemas.microsoft.com/office/drawing/2014/main" id="{A1404E98-EEFF-4FCC-BAEA-DC702E37A0FF}"/>
                </a:ext>
              </a:extLst>
            </p:cNvPr>
            <p:cNvSpPr/>
            <p:nvPr/>
          </p:nvSpPr>
          <p:spPr>
            <a:xfrm>
              <a:off x="1282607" y="2556634"/>
              <a:ext cx="67850" cy="45719"/>
            </a:xfrm>
            <a:custGeom>
              <a:avLst/>
              <a:gdLst>
                <a:gd name="connsiteX0" fmla="*/ 0 w 235077"/>
                <a:gd name="connsiteY0" fmla="*/ 81534 h 158400"/>
                <a:gd name="connsiteX1" fmla="*/ 76772 w 235077"/>
                <a:gd name="connsiteY1" fmla="*/ 158401 h 158400"/>
                <a:gd name="connsiteX2" fmla="*/ 235077 w 235077"/>
                <a:gd name="connsiteY2" fmla="*/ 0 h 15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5077" h="158400">
                  <a:moveTo>
                    <a:pt x="0" y="81534"/>
                  </a:moveTo>
                  <a:lnTo>
                    <a:pt x="76772" y="158401"/>
                  </a:lnTo>
                  <a:lnTo>
                    <a:pt x="235077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"/>
                <a:ea typeface="+mn-ea"/>
                <a:cs typeface="+mn-cs"/>
              </a:endParaRP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77319B11-9185-41F9-89E8-92A94245DF0F}"/>
              </a:ext>
            </a:extLst>
          </p:cNvPr>
          <p:cNvSpPr txBox="1"/>
          <p:nvPr/>
        </p:nvSpPr>
        <p:spPr>
          <a:xfrm>
            <a:off x="9376629" y="2399972"/>
            <a:ext cx="855833" cy="260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5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000 минут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TS Sans Medium" panose="02000000000000000000" pitchFamily="50" charset="0"/>
              <a:ea typeface="MTS Sans Medium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60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ГБ</a:t>
            </a:r>
          </a:p>
        </p:txBody>
      </p:sp>
      <p:sp>
        <p:nvSpPr>
          <p:cNvPr id="136" name="Oval 80">
            <a:extLst>
              <a:ext uri="{FF2B5EF4-FFF2-40B4-BE49-F238E27FC236}">
                <a16:creationId xmlns:a16="http://schemas.microsoft.com/office/drawing/2014/main" id="{81A6E8AE-5729-426C-A9A0-020D03F0CA6D}"/>
              </a:ext>
            </a:extLst>
          </p:cNvPr>
          <p:cNvSpPr/>
          <p:nvPr/>
        </p:nvSpPr>
        <p:spPr>
          <a:xfrm>
            <a:off x="10274404" y="2414362"/>
            <a:ext cx="144000" cy="144000"/>
          </a:xfrm>
          <a:prstGeom prst="ellipse">
            <a:avLst/>
          </a:prstGeom>
          <a:noFill/>
          <a:ln w="19050">
            <a:solidFill>
              <a:srgbClr val="00206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TS Sans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B6550C3-39AF-4F8B-9673-102DCE281724}"/>
              </a:ext>
            </a:extLst>
          </p:cNvPr>
          <p:cNvSpPr txBox="1"/>
          <p:nvPr/>
        </p:nvSpPr>
        <p:spPr>
          <a:xfrm>
            <a:off x="716886" y="5150759"/>
            <a:ext cx="10662220" cy="6093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Весь объём интернета по тарифам доступен для раздачи на другие устройства без дополнительной платы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 При использовании торрент‑ресурсов скорость 128 Кбит⁄с. </a:t>
            </a: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TS Sans" panose="02000000000000000000" pitchFamily="50" charset="0"/>
              <a:ea typeface="MTS Sans" panose="02000000000000000000" pitchFamily="50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Если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на счёте недостаточно средств для списания ежемесячной платы, абонент может подключить услугу «На связи при минусе» и получить на 5 дней безлимитный доступ к мессенджерам и навигации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без дополнительной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п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латы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TS Sans" panose="02000000000000000000" pitchFamily="50" charset="0"/>
                <a:ea typeface="MTS Sans" panose="02000000000000000000" pitchFamily="50" charset="0"/>
                <a:cs typeface="+mn-cs"/>
              </a:rPr>
              <a:t>.</a:t>
            </a:r>
          </a:p>
          <a:p>
            <a:pPr lvl="0">
              <a:lnSpc>
                <a:spcPct val="110000"/>
              </a:lnSpc>
              <a:defRPr/>
            </a:pPr>
            <a:r>
              <a:rPr lang="ru-RU" sz="900" dirty="0">
                <a:latin typeface="MTS Sans" panose="02000000000000000000" pitchFamily="50" charset="0"/>
                <a:ea typeface="MTS Sans" panose="02000000000000000000" pitchFamily="50" charset="0"/>
              </a:rPr>
              <a:t>При новом подключении на </a:t>
            </a:r>
            <a:r>
              <a:rPr lang="ru-RU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тариф </a:t>
            </a:r>
            <a:r>
              <a:rPr lang="ru-RU" sz="900" dirty="0">
                <a:latin typeface="MTS Sans" panose="02000000000000000000" pitchFamily="50" charset="0"/>
                <a:ea typeface="MTS Sans" panose="02000000000000000000" pitchFamily="50" charset="0"/>
              </a:rPr>
              <a:t>в момент активации SIM-карты списывается единоразовый платеж за подключение </a:t>
            </a:r>
            <a:r>
              <a:rPr lang="ru-RU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50 </a:t>
            </a:r>
            <a:r>
              <a:rPr lang="ru-RU" sz="900" dirty="0">
                <a:latin typeface="MTS Sans" panose="02000000000000000000" pitchFamily="50" charset="0"/>
                <a:ea typeface="MTS Sans" panose="02000000000000000000" pitchFamily="50" charset="0"/>
              </a:rPr>
              <a:t>рублей</a:t>
            </a:r>
            <a:r>
              <a:rPr lang="ru-RU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.</a:t>
            </a:r>
            <a:r>
              <a:rPr lang="en-US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 </a:t>
            </a:r>
            <a:r>
              <a:rPr lang="ru-RU" sz="900" dirty="0">
                <a:latin typeface="MTS Sans" panose="02000000000000000000" pitchFamily="50" charset="0"/>
                <a:ea typeface="MTS Sans" panose="02000000000000000000" pitchFamily="50" charset="0"/>
              </a:rPr>
              <a:t>При переходе на </a:t>
            </a:r>
            <a:r>
              <a:rPr lang="ru-RU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тариф </a:t>
            </a:r>
            <a:r>
              <a:rPr lang="en-US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плата </a:t>
            </a:r>
            <a:r>
              <a:rPr lang="ru-RU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за </a:t>
            </a:r>
            <a:r>
              <a:rPr lang="ru-RU" sz="900" dirty="0">
                <a:latin typeface="MTS Sans" panose="02000000000000000000" pitchFamily="50" charset="0"/>
                <a:ea typeface="MTS Sans" panose="02000000000000000000" pitchFamily="50" charset="0"/>
              </a:rPr>
              <a:t>подключение </a:t>
            </a:r>
            <a:r>
              <a:rPr lang="ru-RU" sz="900" dirty="0" smtClean="0">
                <a:latin typeface="MTS Sans" panose="02000000000000000000" pitchFamily="50" charset="0"/>
                <a:ea typeface="MTS Sans" panose="02000000000000000000" pitchFamily="50" charset="0"/>
              </a:rPr>
              <a:t>не </a:t>
            </a:r>
            <a:r>
              <a:rPr lang="ru-RU" sz="900" dirty="0">
                <a:latin typeface="MTS Sans" panose="02000000000000000000" pitchFamily="50" charset="0"/>
                <a:ea typeface="MTS Sans" panose="02000000000000000000" pitchFamily="50" charset="0"/>
              </a:rPr>
              <a:t>взимается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TS Sans" panose="02000000000000000000" pitchFamily="50" charset="0"/>
              <a:ea typeface="MTS Sans" panose="02000000000000000000" pitchFamily="50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5568E27-FB2A-4F9F-A679-4B65C6621863}"/>
              </a:ext>
            </a:extLst>
          </p:cNvPr>
          <p:cNvSpPr txBox="1"/>
          <p:nvPr/>
        </p:nvSpPr>
        <p:spPr>
          <a:xfrm>
            <a:off x="1926421" y="1741592"/>
            <a:ext cx="882192" cy="372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dirty="0" smtClean="0"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latin typeface="MTS Sans Medium" panose="02000000000000000000" pitchFamily="50" charset="0"/>
                <a:ea typeface="MTS Sans Medium" panose="02000000000000000000" pitchFamily="50" charset="0"/>
              </a:rPr>
              <a:t>250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₽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B32A987-B2D0-46E8-A34F-757DC68E3D82}"/>
              </a:ext>
            </a:extLst>
          </p:cNvPr>
          <p:cNvSpPr txBox="1"/>
          <p:nvPr/>
        </p:nvSpPr>
        <p:spPr>
          <a:xfrm>
            <a:off x="4653208" y="1731645"/>
            <a:ext cx="871520" cy="372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360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₽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95AC5CB-171F-42F2-987A-A23E58CA1FFF}"/>
              </a:ext>
            </a:extLst>
          </p:cNvPr>
          <p:cNvSpPr txBox="1"/>
          <p:nvPr/>
        </p:nvSpPr>
        <p:spPr>
          <a:xfrm>
            <a:off x="7446407" y="1741592"/>
            <a:ext cx="1000809" cy="372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dirty="0" smtClean="0"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latin typeface="MTS Sans Medium" panose="02000000000000000000" pitchFamily="50" charset="0"/>
                <a:ea typeface="MTS Sans Medium" panose="02000000000000000000" pitchFamily="50" charset="0"/>
              </a:rPr>
              <a:t>690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₽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8B46532-E450-471F-94CB-EC4BD053C67F}"/>
              </a:ext>
            </a:extLst>
          </p:cNvPr>
          <p:cNvSpPr txBox="1"/>
          <p:nvPr/>
        </p:nvSpPr>
        <p:spPr>
          <a:xfrm>
            <a:off x="10156647" y="1751132"/>
            <a:ext cx="1051972" cy="372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1 </a:t>
            </a:r>
            <a:r>
              <a:rPr lang="ru-RU" sz="2200" dirty="0" smtClean="0"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latin typeface="MTS Sans Medium" panose="02000000000000000000" pitchFamily="50" charset="0"/>
                <a:ea typeface="MTS Sans Medium" panose="02000000000000000000" pitchFamily="50" charset="0"/>
              </a:rPr>
              <a:t>050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30611"/>
                    </a:gs>
                    <a:gs pos="100000">
                      <a:srgbClr val="C80843"/>
                    </a:gs>
                  </a:gsLst>
                  <a:lin ang="2700000" scaled="0"/>
                </a:gradFill>
                <a:effectLst/>
                <a:uLnTx/>
                <a:uFillTx/>
                <a:latin typeface="MTS Sans Medium" panose="02000000000000000000" pitchFamily="50" charset="0"/>
                <a:ea typeface="MTS Sans Medium" panose="02000000000000000000" pitchFamily="50" charset="0"/>
                <a:cs typeface="+mn-cs"/>
              </a:rPr>
              <a:t>₽</a:t>
            </a:r>
          </a:p>
        </p:txBody>
      </p:sp>
    </p:spTree>
    <p:extLst>
      <p:ext uri="{BB962C8B-B14F-4D97-AF65-F5344CB8AC3E}">
        <p14:creationId xmlns:p14="http://schemas.microsoft.com/office/powerpoint/2010/main" val="11739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MT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E3061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TS">
      <a:majorFont>
        <a:latin typeface="MTS Sans"/>
        <a:ea typeface=""/>
        <a:cs typeface=""/>
      </a:majorFont>
      <a:minorFont>
        <a:latin typeface="MTS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341</Words>
  <Application>Microsoft Office PowerPoint</Application>
  <PresentationFormat>Широкоэкранный</PresentationFormat>
  <Paragraphs>54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Helvetica Neue</vt:lpstr>
      <vt:lpstr>MTS Sans</vt:lpstr>
      <vt:lpstr>MTS Sans Black</vt:lpstr>
      <vt:lpstr>MTS Sans Medium</vt:lpstr>
      <vt:lpstr>MTS Sans UltraWide</vt:lpstr>
      <vt:lpstr>Тема Office</vt:lpstr>
      <vt:lpstr>Слайд think-cell</vt:lpstr>
      <vt:lpstr>Презентация PowerPoint</vt:lpstr>
    </vt:vector>
  </TitlesOfParts>
  <Company>ПАО "МТС"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Карпенко Александра</dc:creator>
  <cp:lastModifiedBy>Руденко Александр</cp:lastModifiedBy>
  <cp:revision>252</cp:revision>
  <dcterms:created xsi:type="dcterms:W3CDTF">2022-04-14T10:00:58Z</dcterms:created>
  <dcterms:modified xsi:type="dcterms:W3CDTF">2023-03-01T23:38:51Z</dcterms:modified>
</cp:coreProperties>
</file>