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885" r:id="rId2"/>
  </p:sldMasterIdLst>
  <p:notesMasterIdLst>
    <p:notesMasterId r:id="rId15"/>
  </p:notesMasterIdLst>
  <p:handoutMasterIdLst>
    <p:handoutMasterId r:id="rId16"/>
  </p:handoutMasterIdLst>
  <p:sldIdLst>
    <p:sldId id="557" r:id="rId3"/>
    <p:sldId id="55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8" r:id="rId14"/>
  </p:sldIdLst>
  <p:sldSz cx="9906000" cy="6858000" type="A4"/>
  <p:notesSz cx="6797675" cy="9926638"/>
  <p:embeddedFontLst>
    <p:embeddedFont>
      <p:font typeface="UnDotum" panose="020B0600000101010101" charset="2"/>
      <p:regular r:id="rId17"/>
      <p:bold r:id="rId18"/>
    </p:embeddedFont>
    <p:embeddedFont>
      <p:font typeface="Wingdings 3" panose="05040102010807070707" pitchFamily="18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72B"/>
    <a:srgbClr val="1F623F"/>
    <a:srgbClr val="AE332D"/>
    <a:srgbClr val="25304C"/>
    <a:srgbClr val="1B2944"/>
    <a:srgbClr val="A1B2C6"/>
    <a:srgbClr val="A3B2C5"/>
    <a:srgbClr val="F93333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 autoAdjust="0"/>
    <p:restoredTop sz="91562" autoAdjust="0"/>
  </p:normalViewPr>
  <p:slideViewPr>
    <p:cSldViewPr>
      <p:cViewPr varScale="1">
        <p:scale>
          <a:sx n="103" d="100"/>
          <a:sy n="103" d="100"/>
        </p:scale>
        <p:origin x="171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A65C-07C8-43F1-931B-2511EE36D545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11E-EE11-488D-B89A-FD6CDFA81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0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F50A-AF85-4911-B8B3-A33A3986126B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9838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2809-AC04-40FE-B115-D0D314817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5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1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9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2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1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9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2809-AC04-40FE-B115-D0D3148171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4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239016" y="6381328"/>
            <a:ext cx="2500685" cy="341736"/>
          </a:xfrm>
          <a:prstGeom prst="rect">
            <a:avLst/>
          </a:prstGeom>
          <a:ln/>
        </p:spPr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F5696613-0DC3-4186-BFB8-BAAC4B565E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0" y="0"/>
            <a:ext cx="9905999" cy="1046107"/>
            <a:chOff x="0" y="0"/>
            <a:chExt cx="9905999" cy="1046107"/>
          </a:xfrm>
        </p:grpSpPr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0" y="0"/>
              <a:ext cx="9905999" cy="1046107"/>
            </a:xfrm>
            <a:prstGeom prst="roundRect">
              <a:avLst>
                <a:gd name="adj" fmla="val 23"/>
              </a:avLst>
            </a:prstGeom>
            <a:solidFill>
              <a:srgbClr val="7E8692"/>
            </a:solidFill>
            <a:ln w="9525">
              <a:noFill/>
              <a:round/>
              <a:headEnd/>
              <a:tailEnd/>
            </a:ln>
          </p:spPr>
          <p:txBody>
            <a:bodyPr wrap="none" lIns="40234" tIns="20117" rIns="40234" bIns="20117" anchor="ctr"/>
            <a:lstStyle/>
            <a:p>
              <a:endParaRPr lang="ru-RU" dirty="0">
                <a:latin typeface="Times New Roman" pitchFamily="18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0"/>
              <a:ext cx="1046107" cy="1046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6786" y="0"/>
            <a:ext cx="8072493" cy="105725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883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171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703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38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6615-C69B-49DF-B843-882EB5E550B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F9D-2715-4B23-BC0A-2F7FE8DFD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177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6615-C69B-49DF-B843-882EB5E550B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F9D-2715-4B23-BC0A-2F7FE8DFD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62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C9A6615-C69B-49DF-B843-882EB5E550B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F9D-2715-4B23-BC0A-2F7FE8DFD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83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6615-C69B-49DF-B843-882EB5E550B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F9D-2715-4B23-BC0A-2F7FE8DFD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2644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6615-C69B-49DF-B843-882EB5E550B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F9D-2715-4B23-BC0A-2F7FE8DFD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3617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6615-C69B-49DF-B843-882EB5E550B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4F9D-2715-4B23-BC0A-2F7FE8DFD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986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239016" y="6352383"/>
            <a:ext cx="2500685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6613-0DC3-4186-BFB8-BAAC4B565E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64241" y="2840241"/>
            <a:ext cx="1177519" cy="1177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5667380" y="2786058"/>
            <a:ext cx="3714776" cy="228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1477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200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239016" y="6381328"/>
            <a:ext cx="2500685" cy="341736"/>
          </a:xfrm>
          <a:prstGeom prst="rect">
            <a:avLst/>
          </a:prstGeom>
          <a:ln/>
        </p:spPr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F5696613-0DC3-4186-BFB8-BAAC4B565E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0" y="0"/>
            <a:ext cx="9905999" cy="1046107"/>
            <a:chOff x="0" y="0"/>
            <a:chExt cx="9905999" cy="1046107"/>
          </a:xfrm>
        </p:grpSpPr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0" y="0"/>
              <a:ext cx="9905999" cy="1046107"/>
            </a:xfrm>
            <a:prstGeom prst="roundRect">
              <a:avLst>
                <a:gd name="adj" fmla="val 23"/>
              </a:avLst>
            </a:prstGeom>
            <a:solidFill>
              <a:srgbClr val="7E8692"/>
            </a:solidFill>
            <a:ln w="9525">
              <a:noFill/>
              <a:round/>
              <a:headEnd/>
              <a:tailEnd/>
            </a:ln>
          </p:spPr>
          <p:txBody>
            <a:bodyPr wrap="none" lIns="40234" tIns="20117" rIns="40234" bIns="20117" anchor="ctr"/>
            <a:lstStyle/>
            <a:p>
              <a:endParaRPr lang="ru-RU" dirty="0">
                <a:latin typeface="Times New Roman" pitchFamily="18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0"/>
              <a:ext cx="1046107" cy="1046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6786" y="0"/>
            <a:ext cx="8072493" cy="105725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5821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099119" y="6352384"/>
            <a:ext cx="2308325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6613-0DC3-4186-BFB8-BAAC4B565E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1" y="2"/>
            <a:ext cx="9906645" cy="3420269"/>
          </a:xfrm>
          <a:prstGeom prst="roundRect">
            <a:avLst>
              <a:gd name="adj" fmla="val 23"/>
            </a:avLst>
          </a:prstGeom>
          <a:solidFill>
            <a:srgbClr val="7E8692"/>
          </a:solidFill>
          <a:ln w="9525">
            <a:noFill/>
            <a:round/>
            <a:headEnd/>
            <a:tailEnd/>
          </a:ln>
        </p:spPr>
        <p:txBody>
          <a:bodyPr wrap="none" lIns="32690" tIns="16345" rIns="32690" bIns="16345" anchor="ctr"/>
          <a:lstStyle/>
          <a:p>
            <a:endParaRPr lang="ru-RU" sz="146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53001" y="714356"/>
            <a:ext cx="9000000" cy="207170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spcBef>
                <a:spcPts val="0"/>
              </a:spcBef>
              <a:buFontTx/>
              <a:buNone/>
              <a:defRPr sz="2275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ПРЕЗЕНТАЦИИ</a:t>
            </a:r>
          </a:p>
        </p:txBody>
      </p:sp>
      <p:pic>
        <p:nvPicPr>
          <p:cNvPr id="8" name="Picture 2" descr="D:\работы Сергея\Логотип ПАО АСЗ\пао асз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65" y="4221090"/>
            <a:ext cx="2839120" cy="8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9" t="965" r="41369" b="-965"/>
          <a:stretch/>
        </p:blipFill>
        <p:spPr>
          <a:xfrm>
            <a:off x="4149328" y="3006762"/>
            <a:ext cx="1821788" cy="8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099118" y="6352382"/>
            <a:ext cx="2308325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6613-0DC3-4186-BFB8-BAAC4B565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0" y="-1711"/>
            <a:ext cx="9906645" cy="2566616"/>
          </a:xfrm>
          <a:prstGeom prst="roundRect">
            <a:avLst>
              <a:gd name="adj" fmla="val 23"/>
            </a:avLst>
          </a:prstGeom>
          <a:solidFill>
            <a:srgbClr val="7E8692"/>
          </a:solidFill>
          <a:ln w="9525">
            <a:noFill/>
            <a:round/>
            <a:headEnd/>
            <a:tailEnd/>
          </a:ln>
        </p:spPr>
        <p:txBody>
          <a:bodyPr wrap="none" lIns="40234" tIns="20117" rIns="40234" bIns="20117" anchor="ctr"/>
          <a:lstStyle/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5164047"/>
            <a:ext cx="9000000" cy="8572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 b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ru-RU" dirty="0"/>
              <a:t>СПАСИБО ЗА ВНИМАНИЕ!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4484" y="1815129"/>
            <a:ext cx="1497033" cy="1497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D:\работы Сергея\Логотип ПАО АСЗ\пао асз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53" y="3571757"/>
            <a:ext cx="3963293" cy="12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2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099118" y="6352382"/>
            <a:ext cx="2308325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6613-0DC3-4186-BFB8-BAAC4B565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0" y="0"/>
            <a:ext cx="9906645" cy="3420269"/>
          </a:xfrm>
          <a:prstGeom prst="roundRect">
            <a:avLst>
              <a:gd name="adj" fmla="val 23"/>
            </a:avLst>
          </a:prstGeom>
          <a:solidFill>
            <a:srgbClr val="7E8692"/>
          </a:solidFill>
          <a:ln w="9525">
            <a:noFill/>
            <a:round/>
            <a:headEnd/>
            <a:tailEnd/>
          </a:ln>
        </p:spPr>
        <p:txBody>
          <a:bodyPr wrap="none" lIns="40234" tIns="20117" rIns="40234" bIns="20117" anchor="ctr"/>
          <a:lstStyle/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4484" y="2680484"/>
            <a:ext cx="1497033" cy="1497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4572008"/>
            <a:ext cx="9000000" cy="8572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 b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ru-RU" dirty="0"/>
              <a:t>СПАСИБО ЗА ВНИМАНИЕ!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239016" y="6381328"/>
            <a:ext cx="2500685" cy="341736"/>
          </a:xfrm>
          <a:prstGeom prst="rect">
            <a:avLst/>
          </a:prstGeom>
          <a:ln/>
        </p:spPr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F5696613-0DC3-4186-BFB8-BAAC4B565E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0" y="0"/>
            <a:ext cx="9905999" cy="1046107"/>
            <a:chOff x="0" y="0"/>
            <a:chExt cx="9905999" cy="1046107"/>
          </a:xfrm>
        </p:grpSpPr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0" y="0"/>
              <a:ext cx="9905999" cy="1046107"/>
            </a:xfrm>
            <a:prstGeom prst="roundRect">
              <a:avLst>
                <a:gd name="adj" fmla="val 23"/>
              </a:avLst>
            </a:prstGeom>
            <a:solidFill>
              <a:srgbClr val="7E8692"/>
            </a:solidFill>
            <a:ln w="9525">
              <a:noFill/>
              <a:round/>
              <a:headEnd/>
              <a:tailEnd/>
            </a:ln>
          </p:spPr>
          <p:txBody>
            <a:bodyPr wrap="none" lIns="40234" tIns="20117" rIns="40234" bIns="20117" anchor="ctr"/>
            <a:lstStyle/>
            <a:p>
              <a:endParaRPr lang="ru-RU" dirty="0">
                <a:latin typeface="Times New Roman" pitchFamily="18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0"/>
              <a:ext cx="1046107" cy="1046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6786" y="0"/>
            <a:ext cx="8072493" cy="105725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3289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99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968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712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40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247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78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z="900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18F8407-7543-42F3-9F9C-8156C56E58B6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2000672" y="5371315"/>
            <a:ext cx="6036470" cy="5006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63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крупногабаритного имущества</a:t>
            </a:r>
            <a:endParaRPr lang="ru-RU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2"/>
          </p:nvPr>
        </p:nvSpPr>
        <p:spPr>
          <a:xfrm>
            <a:off x="580334" y="1210084"/>
            <a:ext cx="8998415" cy="1683258"/>
          </a:xfrm>
        </p:spPr>
        <p:txBody>
          <a:bodyPr/>
          <a:lstStyle/>
          <a:p>
            <a:r>
              <a:rPr lang="ru-RU" sz="2438" dirty="0">
                <a:ea typeface="UnDotum" panose="020B0600000101010101" pitchFamily="34" charset="2"/>
                <a:cs typeface="Arial" panose="020B0604020202020204" pitchFamily="34" charset="0"/>
              </a:rPr>
              <a:t>ПАО  </a:t>
            </a:r>
            <a:r>
              <a:rPr lang="ru-RU" sz="2438" dirty="0">
                <a:ea typeface="UnDotum" panose="020B0600000101010101" pitchFamily="34" charset="2"/>
                <a:cs typeface="Arial" panose="020B0604020202020204" pitchFamily="34" charset="0"/>
              </a:rPr>
              <a:t>«АМУРСКИЙ </a:t>
            </a:r>
            <a:endParaRPr lang="ru-RU" sz="2438" dirty="0">
              <a:ea typeface="UnDotum" panose="020B0600000101010101" pitchFamily="34" charset="2"/>
              <a:cs typeface="Arial" panose="020B0604020202020204" pitchFamily="34" charset="0"/>
            </a:endParaRPr>
          </a:p>
          <a:p>
            <a:r>
              <a:rPr lang="ru-RU" sz="2438" dirty="0">
                <a:ea typeface="UnDotum" panose="020B0600000101010101" pitchFamily="34" charset="2"/>
                <a:cs typeface="Arial" panose="020B0604020202020204" pitchFamily="34" charset="0"/>
              </a:rPr>
              <a:t>СУДОСТРОИТЕЛЬНЫЙ  </a:t>
            </a:r>
            <a:r>
              <a:rPr lang="ru-RU" sz="2438" dirty="0">
                <a:ea typeface="UnDotum" panose="020B0600000101010101" pitchFamily="34" charset="2"/>
                <a:cs typeface="Arial" panose="020B0604020202020204" pitchFamily="34" charset="0"/>
              </a:rPr>
              <a:t>ЗАВОД»</a:t>
            </a:r>
          </a:p>
          <a:p>
            <a:endParaRPr lang="ru-RU" sz="2438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0912" y="584968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Июнь 2023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10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64569" y="-8468"/>
            <a:ext cx="6174448" cy="1709276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05128" y="-225590"/>
            <a:ext cx="3634572" cy="829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Цех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26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Станок токарно-карусельный   типа 1Д591Ф1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Инвентарный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502037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Остаточная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- 42 823 488,38 руб.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выпуска: 1985.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Станок токарно-карусельный   типа 1Д591Ф1 предназначен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обработки деталей из черных, цветных металлов и различных сплавов.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характеристики: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диаметр устанавливаемого изделия: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неподвижном портале 10000 мм;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подвижном портале 12500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высота устанавливаемого изделия 5000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Диаметр планшайбы стола 8750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Т-образных пазов 48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масса устанавливаемого изделия 300000 кг.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длина хода ползунов двух верхних суппортов 3200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 (альфа) установки верхних суппортов относительно вертикали от +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ход верхних суппортов 5250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Перебег оси ползуна за центр планшайбы 800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96752"/>
            <a:ext cx="5976663" cy="55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11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64569" y="-8468"/>
            <a:ext cx="6174448" cy="1709276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05128" y="-225590"/>
            <a:ext cx="3634572" cy="829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Цех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26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Станок токарно-карусельный   типа 1Д591Ф1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Инвентарный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502037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Остаточная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- 42 823 488,38 руб.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выпуска: 1985.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Станок токарно-карусельный   типа 1Д591Ф1 предназначен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обработки деталей из черных, цветных металлов и различных сплавов.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характеристики: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диаметр устанавливаемого изделия: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неподвижном портале 10000 мм;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подвижном портале 12500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высота устанавливаемого изделия 5000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Диаметр планшайбы стола 8750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Т-образных пазов 48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масса устанавливаемого изделия 300000 кг.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длина хода ползунов двух верхних суппортов 3200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 (альфа) установки верхних суппортов относительно вертикали от +30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ход верхних суппортов 5250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Перебег оси ползуна за центр планшайбы 800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96752"/>
            <a:ext cx="5976663" cy="55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792" y="52292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2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992560" y="-96695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35474"/>
            <a:ext cx="4392488" cy="51845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89917" y="1202876"/>
            <a:ext cx="4749784" cy="4754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FUJICAR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листогибочная с поворотной гибкой балкой и гидравлическим ПР, УНВ-5036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Инв. № 516009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1 878 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888,87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1977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Fujicar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листогибочная с поворотной гибкой балкой и гидравлическим ПР, УНВ-5036 предназначен для сгибания металлических заготовок, чтобы придать им необходимую форму.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80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FUJICAR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3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01485" y="-8468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36976" y="1220756"/>
            <a:ext cx="4824536" cy="48569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FUJICAR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листогибочная с поворотной гибкой балкой и гидравлическим ПР, УНВ-5036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Инв. № 516009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- 1 878 888,87 рублей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1977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Fujicar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листогибочная с поворотной гибкой балкой и гидравлическим ПР, УНВ-5036 предназначен для сгибания металлических заготовок, чтобы придать им необходимую форму.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5" y="1220755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4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01485" y="-8468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36976" y="1202876"/>
            <a:ext cx="4824536" cy="48569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FUJICAR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листогибочная с поворотной гибкой балкой и гидравлическим ПР, УНВ-5036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Инв. № 516009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- 1 878 888,87 рублей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1977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Fujicar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листогибочная с поворотной гибкой балкой и гидравлическим ПР, УНВ-5036 предназначен для сгибания металлических заготовок, чтобы придать им необходимую форму.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224702"/>
            <a:ext cx="4464496" cy="56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5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01485" y="-8468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9064" y="2185775"/>
            <a:ext cx="4176464" cy="3342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инвентарный № 516119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- 13 091 736,13 руб.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1983 г.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 листогибочный гидравлический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предназначен для изготовления, методом гибки различных деталей из листового и полосового проката.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628799"/>
            <a:ext cx="5389281" cy="5229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473" y="1124744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CARBOX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6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01485" y="-8468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7096" y="2185775"/>
            <a:ext cx="3888432" cy="3606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инвентарный № 516119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- 13 091 736,13 руб.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1983 г.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 листогибочный гидравлический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предназначен для изготовления, методом гибки различных деталей из листового и полосового проката.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124744"/>
            <a:ext cx="527712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7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01485" y="-8468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7096" y="2185775"/>
            <a:ext cx="3888432" cy="3606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инвентарный № 516119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- 13 091 736,13 руб.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1983 г.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 листогибочный гидравлический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предназначен для изготовления, методом гибки различных деталей из листового и полосового проката.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013072"/>
            <a:ext cx="5544616" cy="58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8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01485" y="-8468"/>
            <a:ext cx="6137531" cy="1637267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7096" y="2185775"/>
            <a:ext cx="3888432" cy="3606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Цех № 1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инвентарный № 516119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остаточная стоимость - 13 091 736,13 руб.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выпуска 1983 г.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 листогибочный гидравлический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CARBOX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предназначен для изготовления, методом гибки различных деталей из листового и полосового проката.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196752"/>
            <a:ext cx="524526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F5696613-0DC3-4186-BFB8-BAAC4B565E66}" type="slidenum">
              <a:rPr lang="ru-RU" sz="800" smtClean="0"/>
              <a:pPr algn="r">
                <a:defRPr/>
              </a:pPr>
              <a:t>9</a:t>
            </a:fld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64569" y="-8468"/>
            <a:ext cx="6174448" cy="1709276"/>
          </a:xfrm>
        </p:spPr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                         ПРОИЗВОДСТВО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376" y="32345"/>
            <a:ext cx="2276813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работы Сергея\Логотип ПАО АСЗ\пао ас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85" y="222147"/>
            <a:ext cx="1944216" cy="6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606811"/>
            <a:ext cx="5616624" cy="5251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05128" y="-225590"/>
            <a:ext cx="3634572" cy="829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Цех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26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Станок токарно-карусельный   типа 1Д591Ф1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Инвентарный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502037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Остаточная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- 42 823 488,38 руб.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выпуска: 1985.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Станок токарно-карусельный   типа 1Д591Ф1 предназначен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обработки деталей из черных, цветных металлов и различных сплавов.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характеристики: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диаметр устанавливаемого изделия: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неподвижном портале 10000 мм;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подвижном портале 12500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высота устанавливаемого изделия 5000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Диаметр планшайбы стола 8750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Т-образных пазов 48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масса устанавливаемого изделия 300000 кг.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Наибольшая длина хода ползунов двух верхних суппортов 3200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 (альфа) установки верхних суппортов относительно вертикали от +30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Наибольший ход верхних суппортов 5250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Перебег оси ползуна за центр планшайбы 800 мм.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504" y="12687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СТАНОК ТОКАРНО-КАРУСЕЛЬНЫЙ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ОСК">
  <a:themeElements>
    <a:clrScheme name="ОСК">
      <a:dk1>
        <a:srgbClr val="000000"/>
      </a:dk1>
      <a:lt1>
        <a:srgbClr val="FFFFFF"/>
      </a:lt1>
      <a:dk2>
        <a:srgbClr val="28435A"/>
      </a:dk2>
      <a:lt2>
        <a:srgbClr val="F2F2F2"/>
      </a:lt2>
      <a:accent1>
        <a:srgbClr val="D00000"/>
      </a:accent1>
      <a:accent2>
        <a:srgbClr val="B20000"/>
      </a:accent2>
      <a:accent3>
        <a:srgbClr val="CECECE"/>
      </a:accent3>
      <a:accent4>
        <a:srgbClr val="858585"/>
      </a:accent4>
      <a:accent5>
        <a:srgbClr val="606060"/>
      </a:accent5>
      <a:accent6>
        <a:srgbClr val="161616"/>
      </a:accent6>
      <a:hlink>
        <a:srgbClr val="0070C0"/>
      </a:hlink>
      <a:folHlink>
        <a:srgbClr val="B2B2B2"/>
      </a:folHlink>
    </a:clrScheme>
    <a:fontScheme name="ОС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183</Words>
  <Application>Microsoft Office PowerPoint</Application>
  <PresentationFormat>Лист A4 (210x297 мм)</PresentationFormat>
  <Paragraphs>159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UnDotum</vt:lpstr>
      <vt:lpstr>Wingdings</vt:lpstr>
      <vt:lpstr>Wingdings 3</vt:lpstr>
      <vt:lpstr>Calibri</vt:lpstr>
      <vt:lpstr>Times New Roman</vt:lpstr>
      <vt:lpstr>Arial</vt:lpstr>
      <vt:lpstr>Century Gothic</vt:lpstr>
      <vt:lpstr>Тема ОСК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Каправчук Мария Леонидовна</cp:lastModifiedBy>
  <cp:revision>825</cp:revision>
  <cp:lastPrinted>2023-05-15T05:39:04Z</cp:lastPrinted>
  <dcterms:created xsi:type="dcterms:W3CDTF">2016-07-07T22:36:37Z</dcterms:created>
  <dcterms:modified xsi:type="dcterms:W3CDTF">2023-06-19T07:19:44Z</dcterms:modified>
</cp:coreProperties>
</file>